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67" r:id="rId3"/>
    <p:sldId id="268" r:id="rId4"/>
    <p:sldId id="265" r:id="rId5"/>
    <p:sldId id="264" r:id="rId6"/>
    <p:sldId id="299" r:id="rId7"/>
    <p:sldId id="269" r:id="rId8"/>
    <p:sldId id="271" r:id="rId9"/>
    <p:sldId id="274" r:id="rId10"/>
    <p:sldId id="300" r:id="rId11"/>
    <p:sldId id="285" r:id="rId12"/>
    <p:sldId id="302" r:id="rId13"/>
    <p:sldId id="301" r:id="rId14"/>
    <p:sldId id="279" r:id="rId15"/>
    <p:sldId id="283" r:id="rId16"/>
    <p:sldId id="303" r:id="rId17"/>
    <p:sldId id="284" r:id="rId18"/>
    <p:sldId id="281" r:id="rId19"/>
    <p:sldId id="273" r:id="rId20"/>
    <p:sldId id="293" r:id="rId21"/>
    <p:sldId id="295" r:id="rId22"/>
    <p:sldId id="297" r:id="rId23"/>
    <p:sldId id="304" r:id="rId24"/>
    <p:sldId id="305" r:id="rId25"/>
    <p:sldId id="306" r:id="rId26"/>
    <p:sldId id="308" r:id="rId27"/>
    <p:sldId id="30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1EF"/>
    <a:srgbClr val="AD66CA"/>
    <a:srgbClr val="FF6699"/>
    <a:srgbClr val="8B3BAB"/>
    <a:srgbClr val="5A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1" autoAdjust="0"/>
    <p:restoredTop sz="80352" autoAdjust="0"/>
  </p:normalViewPr>
  <p:slideViewPr>
    <p:cSldViewPr snapToGrid="0">
      <p:cViewPr varScale="1">
        <p:scale>
          <a:sx n="56" d="100"/>
          <a:sy n="56" d="100"/>
        </p:scale>
        <p:origin x="125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C81C0-8629-49EA-95E6-3FBB45C2FE12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7C362-F4D9-4DB2-955F-E9A7588DA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33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lownews.kr/43236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atalk.kr/information/korean-most-favorite-luxury-brands.html" TargetMode="External"/><Relationship Id="rId4" Type="http://schemas.openxmlformats.org/officeDocument/2006/relationships/hyperlink" Target="https://www.shieldact.com/visa-credit-card-and-benefits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youngkbblog/221714986107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edfriday.co.kr/119" TargetMode="External"/><Relationship Id="rId5" Type="http://schemas.openxmlformats.org/officeDocument/2006/relationships/hyperlink" Target="https://www.hsmoa.com/i?id=8868202&amp;from=timeline" TargetMode="External"/><Relationship Id="rId4" Type="http://schemas.openxmlformats.org/officeDocument/2006/relationships/hyperlink" Target="https://lucky04.tistory.com/2186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9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3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05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28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0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837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709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86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097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69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84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50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81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62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24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13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5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5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81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964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3"/>
              </a:rPr>
              <a:t>https://slownews.kr/43236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https://www.shieldact.com/visa-credit-card-and-benefits/</a:t>
            </a:r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http://catalk.kr/information/korean-most-favorite-luxury-brands.html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78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월급날 </a:t>
            </a:r>
            <a:r>
              <a:rPr lang="ko-KR" altLang="en-US" dirty="0"/>
              <a:t>정보</a:t>
            </a:r>
            <a:r>
              <a:rPr lang="en-US" altLang="ko-KR" dirty="0"/>
              <a:t> </a:t>
            </a:r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3"/>
              </a:rPr>
              <a:t>https://m.blog.naver.com/youngkbblog/221714986107</a:t>
            </a:r>
            <a:r>
              <a:rPr lang="en-US" altLang="ko-KR" dirty="0"/>
              <a:t> (</a:t>
            </a:r>
            <a:r>
              <a:rPr lang="ko-KR" altLang="en-US" dirty="0"/>
              <a:t>국민은행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사진 출처</a:t>
            </a:r>
            <a:r>
              <a:rPr lang="en-US" altLang="ko-KR" dirty="0"/>
              <a:t>: </a:t>
            </a:r>
          </a:p>
          <a:p>
            <a:r>
              <a:rPr lang="en-US" altLang="ko-KR" dirty="0">
                <a:hlinkClick r:id="rId4"/>
              </a:rPr>
              <a:t>https://lucky04.tistory.com/2186</a:t>
            </a:r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https://www.hsmoa.com/i?id=8868202&amp;from=timeline</a:t>
            </a:r>
            <a:endParaRPr lang="en-US" altLang="ko-KR" dirty="0">
              <a:hlinkClick r:id="rId6"/>
            </a:endParaRPr>
          </a:p>
          <a:p>
            <a:r>
              <a:rPr lang="en-US" altLang="ko-KR" dirty="0">
                <a:hlinkClick r:id="rId6"/>
              </a:rPr>
              <a:t>https://redfriday.co.kr/119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84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05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7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1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9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6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0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1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3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2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4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.sualab.com/introduction/practice/2019/02/19/bayesian-optimization-overview-1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79539" y="2744176"/>
            <a:ext cx="7496522" cy="1915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spc="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NS SHOP+ </a:t>
            </a:r>
            <a:r>
              <a:rPr lang="ko-KR" altLang="en-US" sz="3500" b="1" spc="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판매실적 예측</a:t>
            </a:r>
            <a:endParaRPr lang="en-US" altLang="ko-KR" sz="3500" b="1" spc="3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rgbClr val="FF6699"/>
                </a:solidFill>
              </a:rPr>
              <a:t>	</a:t>
            </a:r>
            <a:r>
              <a:rPr lang="en-US" altLang="ko-KR" sz="2200" b="1" dirty="0" smtClean="0">
                <a:solidFill>
                  <a:srgbClr val="FF6699"/>
                </a:solidFill>
              </a:rPr>
              <a:t>	</a:t>
            </a:r>
            <a:r>
              <a:rPr lang="ko-KR" altLang="en-US" sz="2000" b="1" dirty="0" err="1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한인욱조</a:t>
            </a:r>
            <a:r>
              <a:rPr lang="ko-KR" altLang="en-US" sz="2000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한인욱 신예진 이규민</a:t>
            </a:r>
            <a:r>
              <a:rPr lang="en-US" altLang="ko-KR" sz="1600" b="1" dirty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최정욱 김정현</a:t>
            </a:r>
            <a:endParaRPr lang="en-US" altLang="ko-KR" sz="1600" b="1" dirty="0">
              <a:solidFill>
                <a:srgbClr val="FF669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199479" y="520700"/>
            <a:ext cx="31999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05272" y="444783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월급날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90784" y="4862752"/>
            <a:ext cx="224494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중소기업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~ 13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일부 공무원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~ 23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25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대기업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~ 28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F1205D9-9B5D-4ABA-B330-AD1E636FEED6}"/>
              </a:ext>
            </a:extLst>
          </p:cNvPr>
          <p:cNvSpPr/>
          <p:nvPr/>
        </p:nvSpPr>
        <p:spPr>
          <a:xfrm>
            <a:off x="7534867" y="1542027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(+</a:t>
            </a:r>
            <a:r>
              <a:rPr lang="ko-KR" altLang="en-US" sz="1400" b="1" dirty="0" err="1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금토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15899567-8299-4312-AD1F-02B1E1AE1A70}"/>
              </a:ext>
            </a:extLst>
          </p:cNvPr>
          <p:cNvSpPr/>
          <p:nvPr/>
        </p:nvSpPr>
        <p:spPr>
          <a:xfrm>
            <a:off x="6795159" y="444783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경제 지수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705404C-92B5-434F-A150-A7D4C1F7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867" y="2100775"/>
            <a:ext cx="1885686" cy="124580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7E6C443-114E-4E44-90F1-C6D8FCD51ED6}"/>
              </a:ext>
            </a:extLst>
          </p:cNvPr>
          <p:cNvSpPr/>
          <p:nvPr/>
        </p:nvSpPr>
        <p:spPr>
          <a:xfrm>
            <a:off x="6725444" y="4858432"/>
            <a:ext cx="20413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소비자 물가 지수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(CPI)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소비자 동향 지수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(CSI)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홈쇼핑 판매액지수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F1205D9-9B5D-4ABA-B330-AD1E636FEED6}"/>
              </a:ext>
            </a:extLst>
          </p:cNvPr>
          <p:cNvSpPr/>
          <p:nvPr/>
        </p:nvSpPr>
        <p:spPr>
          <a:xfrm>
            <a:off x="3501936" y="1509100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 채널 시청자 수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b="18204"/>
          <a:stretch/>
        </p:blipFill>
        <p:spPr>
          <a:xfrm>
            <a:off x="2708104" y="2059231"/>
            <a:ext cx="3382578" cy="1739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9257722" y="4447838"/>
            <a:ext cx="2462346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변수 세분화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7E6C443-114E-4E44-90F1-C6D8FCD51ED6}"/>
              </a:ext>
            </a:extLst>
          </p:cNvPr>
          <p:cNvSpPr/>
          <p:nvPr/>
        </p:nvSpPr>
        <p:spPr>
          <a:xfrm>
            <a:off x="9413341" y="5006586"/>
            <a:ext cx="22530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식사 시간</a:t>
            </a:r>
            <a:endParaRPr lang="en-US" altLang="ko-KR" sz="15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24</a:t>
            </a: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시간을 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단위로</a:t>
            </a:r>
            <a:endParaRPr lang="ko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35006" y="4975877"/>
            <a:ext cx="286193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오전 프라임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09:00~11:00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식품 프라임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16:00~18:00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오후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프라임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20:00~23:00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F1205D9-9B5D-4ABA-B330-AD1E636FEED6}"/>
              </a:ext>
            </a:extLst>
          </p:cNvPr>
          <p:cNvSpPr/>
          <p:nvPr/>
        </p:nvSpPr>
        <p:spPr>
          <a:xfrm>
            <a:off x="1631991" y="4431437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Prime Time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8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5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45B339-14B4-4250-A2A2-A231C80647FD}"/>
              </a:ext>
            </a:extLst>
          </p:cNvPr>
          <p:cNvSpPr/>
          <p:nvPr/>
        </p:nvSpPr>
        <p:spPr>
          <a:xfrm>
            <a:off x="1245399" y="122405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품목별 방송편성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E34B961-D448-43E4-96DA-03E6E867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99" y="1664347"/>
            <a:ext cx="3684774" cy="5054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11D0BAF-2DB3-4125-BE1B-841582F87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65" y="1664345"/>
            <a:ext cx="5048035" cy="50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5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45B339-14B4-4250-A2A2-A231C80647FD}"/>
              </a:ext>
            </a:extLst>
          </p:cNvPr>
          <p:cNvSpPr/>
          <p:nvPr/>
        </p:nvSpPr>
        <p:spPr>
          <a:xfrm>
            <a:off x="1224460" y="1224058"/>
            <a:ext cx="2103591" cy="426773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상품군별 방송시간에 따른 취급액 평균</a:t>
            </a:r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총 합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2466109" y="1741316"/>
            <a:ext cx="8312728" cy="4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5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45B339-14B4-4250-A2A2-A231C80647FD}"/>
              </a:ext>
            </a:extLst>
          </p:cNvPr>
          <p:cNvSpPr/>
          <p:nvPr/>
        </p:nvSpPr>
        <p:spPr>
          <a:xfrm>
            <a:off x="1245399" y="122405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상품군별 취급액 빈도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0" y="1650831"/>
            <a:ext cx="8543681" cy="495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9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224460" y="1332394"/>
            <a:ext cx="2462346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상품군별 월별 판매액 추이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199479" y="520700"/>
            <a:ext cx="31999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</a:t>
            </a:r>
            <a:r>
              <a:rPr lang="ko-KR" altLang="en-US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2222"/>
          <a:stretch/>
        </p:blipFill>
        <p:spPr>
          <a:xfrm>
            <a:off x="1717964" y="1853227"/>
            <a:ext cx="9522492" cy="46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1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ABC9893-73E2-4BD4-AC43-3EE6030A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460" y="1889125"/>
            <a:ext cx="10506075" cy="44481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45B339-14B4-4250-A2A2-A231C80647FD}"/>
              </a:ext>
            </a:extLst>
          </p:cNvPr>
          <p:cNvSpPr/>
          <p:nvPr/>
        </p:nvSpPr>
        <p:spPr>
          <a:xfrm>
            <a:off x="1245399" y="1417292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평균기온</a:t>
            </a:r>
          </a:p>
        </p:txBody>
      </p:sp>
    </p:spTree>
    <p:extLst>
      <p:ext uri="{BB962C8B-B14F-4D97-AF65-F5344CB8AC3E}">
        <p14:creationId xmlns:p14="http://schemas.microsoft.com/office/powerpoint/2010/main" val="11436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1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45B339-14B4-4250-A2A2-A231C80647FD}"/>
              </a:ext>
            </a:extLst>
          </p:cNvPr>
          <p:cNvSpPr/>
          <p:nvPr/>
        </p:nvSpPr>
        <p:spPr>
          <a:xfrm>
            <a:off x="1245399" y="1417292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강수량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80" y="1417292"/>
            <a:ext cx="8476420" cy="503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334132" y="520700"/>
            <a:ext cx="2930609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860F536-4129-4022-A4C1-4BED8A932889}"/>
              </a:ext>
            </a:extLst>
          </p:cNvPr>
          <p:cNvSpPr/>
          <p:nvPr/>
        </p:nvSpPr>
        <p:spPr>
          <a:xfrm>
            <a:off x="1320147" y="1417292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농수축 소분류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741" y="1183783"/>
            <a:ext cx="6576060" cy="5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525454" y="1726173"/>
            <a:ext cx="2462346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분기별 세분화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50044D3-DB5E-4A20-B8AC-B098A68C8113}"/>
              </a:ext>
            </a:extLst>
          </p:cNvPr>
          <p:cNvSpPr/>
          <p:nvPr/>
        </p:nvSpPr>
        <p:spPr>
          <a:xfrm>
            <a:off x="1199478" y="520700"/>
            <a:ext cx="31999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4DDB4E4-2E0E-48BE-B194-FA263B09DF9F}"/>
              </a:ext>
            </a:extLst>
          </p:cNvPr>
          <p:cNvSpPr txBox="1"/>
          <p:nvPr/>
        </p:nvSpPr>
        <p:spPr>
          <a:xfrm>
            <a:off x="1525454" y="2339141"/>
            <a:ext cx="260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분기 평균 취급액 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2E9CB7C-E8F9-4706-9C49-21A122BF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1" y="1726173"/>
            <a:ext cx="7950200" cy="45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23094ED0-354A-48D1-8744-59646C2FAB42}"/>
              </a:ext>
            </a:extLst>
          </p:cNvPr>
          <p:cNvSpPr/>
          <p:nvPr/>
        </p:nvSpPr>
        <p:spPr>
          <a:xfrm rot="5400000">
            <a:off x="2827589" y="3578369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A7D7D4A-540F-465E-B793-597986243061}"/>
              </a:ext>
            </a:extLst>
          </p:cNvPr>
          <p:cNvSpPr/>
          <p:nvPr/>
        </p:nvSpPr>
        <p:spPr>
          <a:xfrm>
            <a:off x="-549622" y="2880098"/>
            <a:ext cx="749652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Modeling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628CA76-953A-4DA1-8F9F-6BB05D9C6575}"/>
              </a:ext>
            </a:extLst>
          </p:cNvPr>
          <p:cNvSpPr/>
          <p:nvPr/>
        </p:nvSpPr>
        <p:spPr>
          <a:xfrm>
            <a:off x="5695949" y="1286085"/>
            <a:ext cx="63627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Multivariate, Polynomial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Ridge Regression, Lasso </a:t>
            </a: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en-US" altLang="ko-KR" sz="2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ElasticNet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K-Neighbors </a:t>
            </a: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Decision Tree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Forest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Gradient Boosting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AdaBoosting</a:t>
            </a: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Xgboost</a:t>
            </a: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LighGBM</a:t>
            </a: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Regression</a:t>
            </a:r>
            <a:endParaRPr lang="en-US" altLang="ko-KR" sz="2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SVR Regression</a:t>
            </a:r>
          </a:p>
        </p:txBody>
      </p:sp>
    </p:spTree>
    <p:extLst>
      <p:ext uri="{BB962C8B-B14F-4D97-AF65-F5344CB8AC3E}">
        <p14:creationId xmlns:p14="http://schemas.microsoft.com/office/powerpoint/2010/main" val="33567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23094ED0-354A-48D1-8744-59646C2FAB42}"/>
              </a:ext>
            </a:extLst>
          </p:cNvPr>
          <p:cNvSpPr/>
          <p:nvPr/>
        </p:nvSpPr>
        <p:spPr>
          <a:xfrm rot="5400000">
            <a:off x="1379789" y="3629251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A7D7D4A-540F-465E-B793-597986243061}"/>
              </a:ext>
            </a:extLst>
          </p:cNvPr>
          <p:cNvSpPr/>
          <p:nvPr/>
        </p:nvSpPr>
        <p:spPr>
          <a:xfrm>
            <a:off x="-1400522" y="2880099"/>
            <a:ext cx="749652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endParaRPr lang="en-US" altLang="ko-KR" sz="5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628CA76-953A-4DA1-8F9F-6BB05D9C6575}"/>
              </a:ext>
            </a:extLst>
          </p:cNvPr>
          <p:cNvSpPr/>
          <p:nvPr/>
        </p:nvSpPr>
        <p:spPr>
          <a:xfrm>
            <a:off x="4749711" y="1766913"/>
            <a:ext cx="4277541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sz="2200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endParaRPr lang="en-US" altLang="ko-KR" sz="2200" u="sng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조원소개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22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</a:t>
            </a:r>
            <a:r>
              <a:rPr lang="ko-KR" altLang="en-US" sz="2200" b="1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마무리</a:t>
            </a:r>
            <a:endParaRPr lang="en-US" altLang="ko-KR" sz="2200" b="1" u="sng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</a:t>
            </a: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 생성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(Scaling)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(Skewness </a:t>
            </a: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조정</a:t>
            </a: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22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23AD452-F6DA-486D-81AB-E41162FC1F2F}"/>
              </a:ext>
            </a:extLst>
          </p:cNvPr>
          <p:cNvSpPr/>
          <p:nvPr/>
        </p:nvSpPr>
        <p:spPr>
          <a:xfrm rot="5400000" flipV="1">
            <a:off x="5522949" y="3705777"/>
            <a:ext cx="4734727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6699">
                  <a:tint val="66000"/>
                  <a:satMod val="160000"/>
                </a:srgbClr>
              </a:gs>
              <a:gs pos="50000">
                <a:srgbClr val="FF6699">
                  <a:tint val="44500"/>
                  <a:satMod val="160000"/>
                </a:srgbClr>
              </a:gs>
              <a:gs pos="100000">
                <a:srgbClr val="FF669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978AC0A0-4DE1-4B5B-A110-355249DAC38A}"/>
              </a:ext>
            </a:extLst>
          </p:cNvPr>
          <p:cNvSpPr/>
          <p:nvPr/>
        </p:nvSpPr>
        <p:spPr>
          <a:xfrm>
            <a:off x="8236106" y="1766913"/>
            <a:ext cx="3692178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IV. </a:t>
            </a:r>
            <a:r>
              <a:rPr lang="en-US" altLang="ko-KR" sz="2200" b="1" u="sng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Modeling</a:t>
            </a:r>
            <a:endParaRPr lang="en-US" altLang="ko-KR" sz="2200" b="1" u="sng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Multilinear Regression,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Polynomial Regression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ElasticNet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Ridge/Lasso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K-Neighbors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Decision Tree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SVR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AdaBoosting</a:t>
            </a:r>
            <a:endParaRPr lang="en-US" altLang="ko-KR" sz="1300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Forest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XGBoost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lightGBM</a:t>
            </a:r>
          </a:p>
        </p:txBody>
      </p:sp>
    </p:spTree>
    <p:extLst>
      <p:ext uri="{BB962C8B-B14F-4D97-AF65-F5344CB8AC3E}">
        <p14:creationId xmlns:p14="http://schemas.microsoft.com/office/powerpoint/2010/main" val="757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913577" y="1753516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 기준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235696" y="2875548"/>
            <a:ext cx="73213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Mean Absolute Percentage Error (MAPE)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3CB60926-6077-467F-9870-91B1B1FF2481}"/>
                  </a:ext>
                </a:extLst>
              </p:cNvPr>
              <p:cNvSpPr txBox="1"/>
              <p:nvPr/>
            </p:nvSpPr>
            <p:spPr>
              <a:xfrm>
                <a:off x="3378200" y="3383379"/>
                <a:ext cx="6299200" cy="1350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</m:e>
                      </m:nary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|     ∗  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ko-KR" altLang="en-US" sz="2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CB60926-6077-467F-9870-91B1B1FF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0" y="3383379"/>
                <a:ext cx="6299200" cy="13506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3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4569245" y="370629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Ridge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C39A7C2-21E6-4FB5-BB20-5170BF9DC276}"/>
              </a:ext>
            </a:extLst>
          </p:cNvPr>
          <p:cNvSpPr/>
          <p:nvPr/>
        </p:nvSpPr>
        <p:spPr>
          <a:xfrm>
            <a:off x="2069267" y="402862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ElasticNet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6910640" y="2853309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Lasso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7069223" y="3926631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AdaBoost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2149495" y="2838754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multi linear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4506865" y="2291611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polynomial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C39A7C2-21E6-4FB5-BB20-5170BF9DC276}"/>
              </a:ext>
            </a:extLst>
          </p:cNvPr>
          <p:cNvSpPr/>
          <p:nvPr/>
        </p:nvSpPr>
        <p:spPr>
          <a:xfrm>
            <a:off x="3679493" y="5118440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k-neighbor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6496883" y="4862338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SVR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847" y="4591038"/>
            <a:ext cx="2152137" cy="18459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7240840" y="1930969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Bagging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7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39356"/>
            <a:ext cx="6400800" cy="43338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7870209" y="3450194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RandomForest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3336309" y="3450193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XGBoost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82209" y="2383135"/>
            <a:ext cx="2571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Winner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25797" y="3131137"/>
            <a:ext cx="457176" cy="1150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endParaRPr lang="en-US" altLang="ko-KR" sz="5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3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64" y="4118632"/>
            <a:ext cx="4729061" cy="2592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694" y="1250799"/>
            <a:ext cx="2368676" cy="39843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7870209" y="3450194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lightGBM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16109" y="2319635"/>
            <a:ext cx="2571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Winner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25797" y="3131137"/>
            <a:ext cx="457176" cy="1150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en-US" altLang="ko-KR" sz="5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67" y="1192569"/>
            <a:ext cx="3949593" cy="32404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3336309" y="3450193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98502" y="3721631"/>
            <a:ext cx="659282" cy="628136"/>
            <a:chOff x="4902216" y="3729944"/>
            <a:chExt cx="1768627" cy="1685071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73CB3897-477D-469F-84D0-DA046231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2216" y="3729944"/>
              <a:ext cx="1768627" cy="168507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99857">
              <a:off x="6049101" y="4331263"/>
              <a:ext cx="268377" cy="26837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8"/>
            <a:srcRect l="14091" t="6663" b="-1"/>
            <a:stretch/>
          </p:blipFill>
          <p:spPr>
            <a:xfrm rot="10800000">
              <a:off x="5443846" y="4519901"/>
              <a:ext cx="647074" cy="250218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9037869" y="4035699"/>
            <a:ext cx="2564334" cy="1150315"/>
            <a:chOff x="8926670" y="4433031"/>
            <a:chExt cx="2564334" cy="1150315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3C897C73-3F7C-4DDD-9C0F-3D3FB6EF5DD0}"/>
                </a:ext>
              </a:extLst>
            </p:cNvPr>
            <p:cNvSpPr/>
            <p:nvPr/>
          </p:nvSpPr>
          <p:spPr>
            <a:xfrm>
              <a:off x="9627666" y="4794380"/>
              <a:ext cx="1863338" cy="51220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292100" dist="38100" algn="l" rotWithShape="0">
                <a:srgbClr val="5A497D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Bayesian Optimization</a:t>
              </a:r>
              <a:endPara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926670" y="4433031"/>
              <a:ext cx="562975" cy="11503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5000" b="1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+</a:t>
              </a:r>
              <a:endParaRPr lang="en-US" altLang="ko-KR" sz="5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1625816" y="143299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Grid Search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05" y="1356797"/>
            <a:ext cx="5005589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1625816" y="143299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Search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05" y="1356796"/>
            <a:ext cx="4991995" cy="51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6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C897C73-3F7C-4DDD-9C0F-3D3FB6EF5DD0}"/>
              </a:ext>
            </a:extLst>
          </p:cNvPr>
          <p:cNvSpPr/>
          <p:nvPr/>
        </p:nvSpPr>
        <p:spPr>
          <a:xfrm>
            <a:off x="1625816" y="1432997"/>
            <a:ext cx="1863338" cy="512205"/>
          </a:xfrm>
          <a:prstGeom prst="rect">
            <a:avLst/>
          </a:prstGeom>
          <a:solidFill>
            <a:srgbClr val="FF6699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Bayesian Optimization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7" y="1287462"/>
            <a:ext cx="8039100" cy="50244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18200" y="6409452"/>
            <a:ext cx="9296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://research.sualab.com/introduction/practice/2019/02/19/bayesian-optimization-overview-1.html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66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177443" y="2585904"/>
            <a:ext cx="3568606" cy="1150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 </a:t>
            </a:r>
            <a:r>
              <a:rPr lang="en-US" altLang="ko-KR" sz="50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:)</a:t>
            </a:r>
            <a:endParaRPr lang="en-US" altLang="ko-KR" sz="50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51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23094ED0-354A-48D1-8744-59646C2FAB42}"/>
              </a:ext>
            </a:extLst>
          </p:cNvPr>
          <p:cNvSpPr/>
          <p:nvPr/>
        </p:nvSpPr>
        <p:spPr>
          <a:xfrm rot="5400000">
            <a:off x="1379789" y="3629251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A7D7D4A-540F-465E-B793-597986243061}"/>
              </a:ext>
            </a:extLst>
          </p:cNvPr>
          <p:cNvSpPr/>
          <p:nvPr/>
        </p:nvSpPr>
        <p:spPr>
          <a:xfrm>
            <a:off x="-1400522" y="2880099"/>
            <a:ext cx="7496522" cy="1150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서론</a:t>
            </a:r>
            <a:endParaRPr lang="en-US" altLang="ko-KR" sz="5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628CA76-953A-4DA1-8F9F-6BB05D9C6575}"/>
              </a:ext>
            </a:extLst>
          </p:cNvPr>
          <p:cNvSpPr/>
          <p:nvPr/>
        </p:nvSpPr>
        <p:spPr>
          <a:xfrm>
            <a:off x="5207802" y="2388714"/>
            <a:ext cx="4277541" cy="2112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 소개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 상황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95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둥근 모서리 103">
            <a:extLst>
              <a:ext uri="{FF2B5EF4-FFF2-40B4-BE49-F238E27FC236}">
                <a16:creationId xmlns="" xmlns:a16="http://schemas.microsoft.com/office/drawing/2014/main" id="{49FB6E5A-167F-430E-AD85-971D48F71E35}"/>
              </a:ext>
            </a:extLst>
          </p:cNvPr>
          <p:cNvSpPr/>
          <p:nvPr/>
        </p:nvSpPr>
        <p:spPr>
          <a:xfrm>
            <a:off x="2147010" y="4368398"/>
            <a:ext cx="7743587" cy="13713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F691E8E0-B864-42C6-BFCA-8BB75D62F435}"/>
              </a:ext>
            </a:extLst>
          </p:cNvPr>
          <p:cNvGrpSpPr/>
          <p:nvPr/>
        </p:nvGrpSpPr>
        <p:grpSpPr>
          <a:xfrm>
            <a:off x="8483880" y="2460031"/>
            <a:ext cx="955049" cy="2316066"/>
            <a:chOff x="4150642" y="2857814"/>
            <a:chExt cx="514036" cy="124657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="" xmlns:a16="http://schemas.microsoft.com/office/drawing/2014/main" id="{D4C87B01-E779-4D06-B0F5-25A1EC6FBE32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735B251A-C3DE-44DE-AD24-A5B1863BF437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4B92E8B4-82FF-4D46-9254-1CE336AC1CA1}"/>
                </a:ext>
              </a:extLst>
            </p:cNvPr>
            <p:cNvCxnSpPr>
              <a:stCxn id="38" idx="4"/>
              <a:endCxn id="37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AACB36D-218D-4F2F-A980-96D3DBF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609" y="2793268"/>
            <a:ext cx="293550" cy="2935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D54159E-D64A-4B77-A3EC-F7C7E4156BD2}"/>
              </a:ext>
            </a:extLst>
          </p:cNvPr>
          <p:cNvSpPr/>
          <p:nvPr/>
        </p:nvSpPr>
        <p:spPr>
          <a:xfrm>
            <a:off x="2163699" y="721279"/>
            <a:ext cx="749652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sz="3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en-US" altLang="ko-KR" sz="3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sz="3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 소개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A81A5245-AB27-4E61-9585-48FE3783DB15}"/>
              </a:ext>
            </a:extLst>
          </p:cNvPr>
          <p:cNvSpPr/>
          <p:nvPr/>
        </p:nvSpPr>
        <p:spPr>
          <a:xfrm>
            <a:off x="8448417" y="4803613"/>
            <a:ext cx="103593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김정현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70FD46D1-5530-410A-8987-05CE806EC31A}"/>
              </a:ext>
            </a:extLst>
          </p:cNvPr>
          <p:cNvSpPr/>
          <p:nvPr/>
        </p:nvSpPr>
        <p:spPr>
          <a:xfrm>
            <a:off x="6968402" y="4790470"/>
            <a:ext cx="103593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최정욱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D2D14FC1-F640-4106-8935-309A52E7D92B}"/>
              </a:ext>
            </a:extLst>
          </p:cNvPr>
          <p:cNvGrpSpPr/>
          <p:nvPr/>
        </p:nvGrpSpPr>
        <p:grpSpPr>
          <a:xfrm>
            <a:off x="2636723" y="2468501"/>
            <a:ext cx="955049" cy="2316066"/>
            <a:chOff x="4150642" y="2857814"/>
            <a:chExt cx="514036" cy="1246576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="" xmlns:a16="http://schemas.microsoft.com/office/drawing/2014/main" id="{9936AAE0-CC52-4571-80EA-61E911CC20BF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58F3FCC7-0535-47AD-86B3-0BD9EF164B25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9936FE3-ED91-46A9-AF69-641CE52E977B}"/>
                </a:ext>
              </a:extLst>
            </p:cNvPr>
            <p:cNvCxnSpPr>
              <a:stCxn id="80" idx="4"/>
              <a:endCxn id="79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06A4AB68-2717-42CE-B909-AD07E427DAD4}"/>
              </a:ext>
            </a:extLst>
          </p:cNvPr>
          <p:cNvSpPr/>
          <p:nvPr/>
        </p:nvSpPr>
        <p:spPr>
          <a:xfrm>
            <a:off x="2587241" y="4801612"/>
            <a:ext cx="10359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신예진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조장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2D259771-7081-4914-8EE7-271B861F2C18}"/>
              </a:ext>
            </a:extLst>
          </p:cNvPr>
          <p:cNvSpPr/>
          <p:nvPr/>
        </p:nvSpPr>
        <p:spPr>
          <a:xfrm>
            <a:off x="5500835" y="4784567"/>
            <a:ext cx="103593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이규민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76D4AE97-72F9-476A-9A43-F26648955D40}"/>
              </a:ext>
            </a:extLst>
          </p:cNvPr>
          <p:cNvSpPr/>
          <p:nvPr/>
        </p:nvSpPr>
        <p:spPr>
          <a:xfrm>
            <a:off x="4065791" y="4784567"/>
            <a:ext cx="10359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한인욱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="" xmlns:a16="http://schemas.microsoft.com/office/drawing/2014/main" id="{0A954EE1-D6EB-41E1-A6ED-48C6B387B292}"/>
              </a:ext>
            </a:extLst>
          </p:cNvPr>
          <p:cNvGrpSpPr/>
          <p:nvPr/>
        </p:nvGrpSpPr>
        <p:grpSpPr>
          <a:xfrm>
            <a:off x="4107949" y="2454743"/>
            <a:ext cx="955049" cy="2316066"/>
            <a:chOff x="4150642" y="2857814"/>
            <a:chExt cx="514036" cy="1246576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="" xmlns:a16="http://schemas.microsoft.com/office/drawing/2014/main" id="{A323529E-39AD-4C2F-B511-0977DB724751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A88095C4-650C-4679-B3BC-C91CFED7B17D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="" xmlns:a16="http://schemas.microsoft.com/office/drawing/2014/main" id="{6533C6FA-2C2E-417A-83A9-832EA0767D4E}"/>
                </a:ext>
              </a:extLst>
            </p:cNvPr>
            <p:cNvCxnSpPr>
              <a:stCxn id="90" idx="4"/>
              <a:endCxn id="89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3279273A-7002-43DD-9266-8475D86CC87A}"/>
              </a:ext>
            </a:extLst>
          </p:cNvPr>
          <p:cNvGrpSpPr/>
          <p:nvPr/>
        </p:nvGrpSpPr>
        <p:grpSpPr>
          <a:xfrm>
            <a:off x="5543298" y="2468501"/>
            <a:ext cx="955049" cy="2316066"/>
            <a:chOff x="4150642" y="2857814"/>
            <a:chExt cx="514036" cy="1246576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="" xmlns:a16="http://schemas.microsoft.com/office/drawing/2014/main" id="{3B4B4B06-752B-4C5B-B46E-73336CD744B8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="" xmlns:a16="http://schemas.microsoft.com/office/drawing/2014/main" id="{0F55E126-1317-4B54-B128-1136BB1E79A7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="" xmlns:a16="http://schemas.microsoft.com/office/drawing/2014/main" id="{56843464-864E-4663-948E-1844E3CBA914}"/>
                </a:ext>
              </a:extLst>
            </p:cNvPr>
            <p:cNvCxnSpPr>
              <a:stCxn id="94" idx="4"/>
              <a:endCxn id="93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id="{216B7CE3-9EF8-4419-BF30-7E1C97C1D0B5}"/>
              </a:ext>
            </a:extLst>
          </p:cNvPr>
          <p:cNvGrpSpPr/>
          <p:nvPr/>
        </p:nvGrpSpPr>
        <p:grpSpPr>
          <a:xfrm>
            <a:off x="7008475" y="2454743"/>
            <a:ext cx="955049" cy="2316066"/>
            <a:chOff x="4150642" y="2857814"/>
            <a:chExt cx="514036" cy="1246576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="" xmlns:a16="http://schemas.microsoft.com/office/drawing/2014/main" id="{A90E53C9-B10E-4B6C-858F-3C18DEBDF986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="" xmlns:a16="http://schemas.microsoft.com/office/drawing/2014/main" id="{8EEF6EBE-6389-4C73-8E9A-BE3F00D8C6C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="" xmlns:a16="http://schemas.microsoft.com/office/drawing/2014/main" id="{DE08CC5B-A4F6-425F-A5EE-3AA31E43E4FB}"/>
                </a:ext>
              </a:extLst>
            </p:cNvPr>
            <p:cNvCxnSpPr>
              <a:stCxn id="98" idx="4"/>
              <a:endCxn id="97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1" name="그림 100">
            <a:extLst>
              <a:ext uri="{FF2B5EF4-FFF2-40B4-BE49-F238E27FC236}">
                <a16:creationId xmlns="" xmlns:a16="http://schemas.microsoft.com/office/drawing/2014/main" id="{BA5EA740-2EA3-4A99-97B3-95DAB272A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47" y="2780514"/>
            <a:ext cx="291711" cy="291711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="" xmlns:a16="http://schemas.microsoft.com/office/drawing/2014/main" id="{3036C055-5EB0-4DA5-83F7-29E238EAB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593" y="2741087"/>
            <a:ext cx="313381" cy="313381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="" xmlns:a16="http://schemas.microsoft.com/office/drawing/2014/main" id="{623666AC-51B2-4146-A81A-2F96AD5534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41" y="2787980"/>
            <a:ext cx="313381" cy="3133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3CB3897-477D-469F-84D0-DA0462313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539" y="2732124"/>
            <a:ext cx="402787" cy="3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45290" y="528504"/>
            <a:ext cx="24016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3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22401" y="1382842"/>
            <a:ext cx="2496259" cy="2401686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86046" y="3900615"/>
            <a:ext cx="28651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Imputation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노출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상품군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판매단가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0)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토요일 정보방송시간</a:t>
            </a:r>
            <a:endParaRPr lang="en-US" altLang="ko-KR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취급액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 미만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17" name="타원 16"/>
          <p:cNvSpPr/>
          <p:nvPr/>
        </p:nvSpPr>
        <p:spPr>
          <a:xfrm>
            <a:off x="2816345" y="1562436"/>
            <a:ext cx="2108373" cy="2064695"/>
          </a:xfrm>
          <a:prstGeom prst="ellipse">
            <a:avLst/>
          </a:prstGeom>
          <a:solidFill>
            <a:srgbClr val="FF66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52456" y="3900615"/>
            <a:ext cx="327114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Idea &amp; 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 시작 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시간 데이터 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무이자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일시불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상품군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power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연예인</a:t>
            </a:r>
            <a:r>
              <a:rPr lang="en-US" altLang="ko-KR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기업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브랜드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식사 시간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강수량</a:t>
            </a:r>
            <a:r>
              <a:rPr lang="en-US" altLang="ko-KR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온도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endParaRPr lang="ko-KR" altLang="en-US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Freeform 11">
            <a:extLst>
              <a:ext uri="{FF2B5EF4-FFF2-40B4-BE49-F238E27FC236}">
                <a16:creationId xmlns="" xmlns:a16="http://schemas.microsoft.com/office/drawing/2014/main" id="{EF70D742-63A4-42D2-80A0-DD5BEE35A355}"/>
              </a:ext>
            </a:extLst>
          </p:cNvPr>
          <p:cNvSpPr>
            <a:spLocks noEditPoints="1"/>
          </p:cNvSpPr>
          <p:nvPr/>
        </p:nvSpPr>
        <p:spPr bwMode="auto">
          <a:xfrm>
            <a:off x="3588987" y="1939546"/>
            <a:ext cx="563084" cy="655237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="" xmlns:a16="http://schemas.microsoft.com/office/drawing/2014/main" id="{1421F57E-BDC5-49A1-94E8-7F6834DF9765}"/>
              </a:ext>
            </a:extLst>
          </p:cNvPr>
          <p:cNvSpPr/>
          <p:nvPr/>
        </p:nvSpPr>
        <p:spPr>
          <a:xfrm rot="19835230">
            <a:off x="6018065" y="2141924"/>
            <a:ext cx="651861" cy="56194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73C2AA3-1CDF-4E0F-A87D-68450C819F0B}"/>
              </a:ext>
            </a:extLst>
          </p:cNvPr>
          <p:cNvSpPr txBox="1"/>
          <p:nvPr/>
        </p:nvSpPr>
        <p:spPr>
          <a:xfrm>
            <a:off x="720929" y="2696528"/>
            <a:ext cx="629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Preprocessing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0EA49630-BE7C-482A-AA5A-3E86675F741B}"/>
              </a:ext>
            </a:extLst>
          </p:cNvPr>
          <p:cNvSpPr/>
          <p:nvPr/>
        </p:nvSpPr>
        <p:spPr>
          <a:xfrm>
            <a:off x="7794271" y="1382842"/>
            <a:ext cx="2496259" cy="2401686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DF2A2C59-1140-416B-ACFD-D796DC1CCD4A}"/>
              </a:ext>
            </a:extLst>
          </p:cNvPr>
          <p:cNvSpPr/>
          <p:nvPr/>
        </p:nvSpPr>
        <p:spPr>
          <a:xfrm>
            <a:off x="7988215" y="1562436"/>
            <a:ext cx="2108373" cy="2064695"/>
          </a:xfrm>
          <a:prstGeom prst="ellipse">
            <a:avLst/>
          </a:prstGeom>
          <a:solidFill>
            <a:srgbClr val="FF66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1C79AB3-5330-40E9-A50D-44FE47D6BCC5}"/>
              </a:ext>
            </a:extLst>
          </p:cNvPr>
          <p:cNvSpPr txBox="1"/>
          <p:nvPr/>
        </p:nvSpPr>
        <p:spPr>
          <a:xfrm>
            <a:off x="5892800" y="2684038"/>
            <a:ext cx="629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Feature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Extraction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grpSp>
        <p:nvGrpSpPr>
          <p:cNvPr id="27" name="Group 14"/>
          <p:cNvGrpSpPr>
            <a:grpSpLocks noChangeAspect="1"/>
          </p:cNvGrpSpPr>
          <p:nvPr/>
        </p:nvGrpSpPr>
        <p:grpSpPr bwMode="auto">
          <a:xfrm>
            <a:off x="8693689" y="1917461"/>
            <a:ext cx="717748" cy="608825"/>
            <a:chOff x="3669" y="3943"/>
            <a:chExt cx="626" cy="531"/>
          </a:xfrm>
          <a:solidFill>
            <a:schemeClr val="bg1"/>
          </a:solidFill>
        </p:grpSpPr>
        <p:sp>
          <p:nvSpPr>
            <p:cNvPr id="3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8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4A8EAA33-CF16-4AC8-9721-4FC33A934474}"/>
              </a:ext>
            </a:extLst>
          </p:cNvPr>
          <p:cNvSpPr/>
          <p:nvPr/>
        </p:nvSpPr>
        <p:spPr>
          <a:xfrm>
            <a:off x="1520787" y="4508759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강수량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6BCBA5A-AEC7-4229-B93B-2A9D0FC02BAE}"/>
              </a:ext>
            </a:extLst>
          </p:cNvPr>
          <p:cNvSpPr/>
          <p:nvPr/>
        </p:nvSpPr>
        <p:spPr>
          <a:xfrm>
            <a:off x="1499848" y="4914584"/>
            <a:ext cx="222194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일별 강수량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일별 온도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최저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최고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E25CE90-6F8B-409C-9858-FAB2C8CE6C54}"/>
              </a:ext>
            </a:extLst>
          </p:cNvPr>
          <p:cNvSpPr/>
          <p:nvPr/>
        </p:nvSpPr>
        <p:spPr>
          <a:xfrm>
            <a:off x="5366883" y="4508759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연예인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1118996-B48E-4FF2-9731-F05589DBC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691" y="5057889"/>
            <a:ext cx="1437372" cy="11828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609442B-C5CB-45DF-9842-60FF74101EF0}"/>
              </a:ext>
            </a:extLst>
          </p:cNvPr>
          <p:cNvSpPr/>
          <p:nvPr/>
        </p:nvSpPr>
        <p:spPr>
          <a:xfrm>
            <a:off x="6074873" y="5359595"/>
            <a:ext cx="363170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=</a:t>
            </a:r>
            <a:endParaRPr lang="ko-KR" altLang="en-US" sz="1400" dirty="0"/>
          </a:p>
        </p:txBody>
      </p:sp>
      <p:graphicFrame>
        <p:nvGraphicFramePr>
          <p:cNvPr id="19" name="개체 18">
            <a:extLst>
              <a:ext uri="{FF2B5EF4-FFF2-40B4-BE49-F238E27FC236}">
                <a16:creationId xmlns="" xmlns:a16="http://schemas.microsoft.com/office/drawing/2014/main" id="{6A6235A2-E95C-45BF-A10B-9D919328B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74949"/>
              </p:ext>
            </p:extLst>
          </p:nvPr>
        </p:nvGraphicFramePr>
        <p:xfrm>
          <a:off x="4612101" y="5131059"/>
          <a:ext cx="1437372" cy="931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비트맵 이미지" r:id="rId5" imgW="4692600" imgH="3041640" progId="Paint.Picture">
                  <p:embed/>
                </p:oleObj>
              </mc:Choice>
              <mc:Fallback>
                <p:oleObj name="비트맵 이미지" r:id="rId5" imgW="4692600" imgH="3041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2101" y="5131059"/>
                        <a:ext cx="1437372" cy="931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1FF5AD72-005E-4415-B89A-E82BD0B3E3A1}"/>
                  </a:ext>
                </a:extLst>
              </p:cNvPr>
              <p:cNvSpPr txBox="1"/>
              <p:nvPr/>
            </p:nvSpPr>
            <p:spPr>
              <a:xfrm>
                <a:off x="8830116" y="4887507"/>
                <a:ext cx="2602047" cy="2446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/>
                            </a:rPr>
                            <m:t>상품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군별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취급액</m:t>
                              </m:r>
                            </m:num>
                            <m:den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판매단가</m:t>
                              </m:r>
                            </m:den>
                          </m:f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합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/>
                            </a:rPr>
                            <m:t>상품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별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평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방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송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분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합</m:t>
                          </m:r>
                        </m:den>
                      </m:f>
                    </m:oMath>
                  </m:oMathPara>
                </a14:m>
                <a:endParaRPr lang="en-US" altLang="ko-KR" i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i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F5AD72-005E-4415-B89A-E82BD0B3E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116" y="4887507"/>
                <a:ext cx="2602047" cy="2446182"/>
              </a:xfrm>
              <a:prstGeom prst="rect">
                <a:avLst/>
              </a:prstGeom>
              <a:blipFill rotWithShape="0">
                <a:blip r:embed="rId7"/>
                <a:stretch>
                  <a:fillRect r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1245290" y="528504"/>
            <a:ext cx="24016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3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1706E4B5-AA66-41C9-ADC3-E42C43232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2826" y="1912545"/>
            <a:ext cx="1794913" cy="18318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4757" y="1906281"/>
            <a:ext cx="2517217" cy="15727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490846D2-DC9A-450A-A55E-57D315802302}"/>
              </a:ext>
            </a:extLst>
          </p:cNvPr>
          <p:cNvSpPr/>
          <p:nvPr/>
        </p:nvSpPr>
        <p:spPr>
          <a:xfrm>
            <a:off x="7751708" y="1444805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무이자</a:t>
            </a:r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일시불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E25CE90-6F8B-409C-9858-FAB2C8CE6C54}"/>
              </a:ext>
            </a:extLst>
          </p:cNvPr>
          <p:cNvSpPr/>
          <p:nvPr/>
        </p:nvSpPr>
        <p:spPr>
          <a:xfrm>
            <a:off x="9255291" y="4511874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상품군 </a:t>
            </a:r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power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4449E4EB-E207-4E03-A50B-98B802B79C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2348" y="1906086"/>
            <a:ext cx="2364147" cy="15664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90846D2-DC9A-450A-A55E-57D315802302}"/>
              </a:ext>
            </a:extLst>
          </p:cNvPr>
          <p:cNvSpPr/>
          <p:nvPr/>
        </p:nvSpPr>
        <p:spPr>
          <a:xfrm>
            <a:off x="3030752" y="1443209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유명 기업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브랜드 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2101" y="6090188"/>
            <a:ext cx="1433741" cy="4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23094ED0-354A-48D1-8744-59646C2FAB42}"/>
              </a:ext>
            </a:extLst>
          </p:cNvPr>
          <p:cNvSpPr/>
          <p:nvPr/>
        </p:nvSpPr>
        <p:spPr>
          <a:xfrm rot="5400000">
            <a:off x="3145089" y="3578368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A7D7D4A-540F-465E-B793-597986243061}"/>
              </a:ext>
            </a:extLst>
          </p:cNvPr>
          <p:cNvSpPr/>
          <p:nvPr/>
        </p:nvSpPr>
        <p:spPr>
          <a:xfrm>
            <a:off x="-448022" y="2880099"/>
            <a:ext cx="749652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EDA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마무리</a:t>
            </a:r>
            <a:endParaRPr lang="en-US" altLang="ko-KR" sz="5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628CA76-953A-4DA1-8F9F-6BB05D9C6575}"/>
              </a:ext>
            </a:extLst>
          </p:cNvPr>
          <p:cNvSpPr/>
          <p:nvPr/>
        </p:nvSpPr>
        <p:spPr>
          <a:xfrm>
            <a:off x="6946900" y="1969349"/>
            <a:ext cx="4277541" cy="346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Scaling</a:t>
            </a:r>
          </a:p>
          <a:p>
            <a:pPr>
              <a:lnSpc>
                <a:spcPct val="150000"/>
              </a:lnSpc>
            </a:pP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Skewness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조정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564178" y="1735113"/>
            <a:ext cx="2652846" cy="414173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(+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토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시청률 평균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67129" y="2286303"/>
            <a:ext cx="3631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시간별 평균 시청률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ex)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02:00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시청률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7C4852F-1D45-4932-9A87-511ECF12CEE2}"/>
              </a:ext>
            </a:extLst>
          </p:cNvPr>
          <p:cNvSpPr/>
          <p:nvPr/>
        </p:nvSpPr>
        <p:spPr>
          <a:xfrm>
            <a:off x="1199479" y="520700"/>
            <a:ext cx="31999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="" xmlns:a16="http://schemas.microsoft.com/office/drawing/2014/main" id="{7B3D056A-FDA3-49AF-A4E7-AD615CAEB0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18F86DCB-800D-47D8-A042-4C40285AE406}"/>
              </a:ext>
            </a:extLst>
          </p:cNvPr>
          <p:cNvSpPr/>
          <p:nvPr/>
        </p:nvSpPr>
        <p:spPr>
          <a:xfrm>
            <a:off x="7065224" y="2286606"/>
            <a:ext cx="3631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 </a:t>
            </a:r>
            <a:r>
              <a:rPr lang="ko-KR" altLang="en-US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시간별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시청률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ex)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02:00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시청률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657801" y="3619669"/>
            <a:ext cx="10144973" cy="2879558"/>
            <a:chOff x="1525454" y="3429000"/>
            <a:chExt cx="10144973" cy="2879558"/>
          </a:xfrm>
        </p:grpSpPr>
        <p:sp>
          <p:nvSpPr>
            <p:cNvPr id="10" name="직사각형 9"/>
            <p:cNvSpPr/>
            <p:nvPr/>
          </p:nvSpPr>
          <p:spPr>
            <a:xfrm>
              <a:off x="1525454" y="3429000"/>
              <a:ext cx="9829800" cy="2879558"/>
            </a:xfrm>
            <a:prstGeom prst="rect">
              <a:avLst/>
            </a:prstGeom>
            <a:solidFill>
              <a:srgbClr val="8B3BAB">
                <a:alpha val="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6197" y="3687278"/>
              <a:ext cx="978423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비버리힐스폴로클럽 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남성기초세트</a:t>
              </a:r>
              <a:endPara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방송일시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2019-01-01 17:00, 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노출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분의 시청률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?</a:t>
              </a:r>
            </a:p>
            <a:p>
              <a:endPara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=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17:00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시청률 평균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+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17:01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시청률 평균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+ …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	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+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17:18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시청률 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평균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+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17:19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시청률 평균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평균</a:t>
              </a:r>
              <a:endPara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517185" y="1743129"/>
            <a:ext cx="2652846" cy="414173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(-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시청률 평균</a:t>
            </a:r>
          </a:p>
        </p:txBody>
      </p:sp>
    </p:spTree>
    <p:extLst>
      <p:ext uri="{BB962C8B-B14F-4D97-AF65-F5344CB8AC3E}">
        <p14:creationId xmlns:p14="http://schemas.microsoft.com/office/powerpoint/2010/main" val="29979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199479" y="520700"/>
            <a:ext cx="31999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504BE7C-B35A-4CAA-98D7-4F84E586A85B}"/>
              </a:ext>
            </a:extLst>
          </p:cNvPr>
          <p:cNvSpPr/>
          <p:nvPr/>
        </p:nvSpPr>
        <p:spPr>
          <a:xfrm>
            <a:off x="7779097" y="1535018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제품 소분류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207511" y="1548891"/>
            <a:ext cx="2479074" cy="1937170"/>
            <a:chOff x="1578774" y="2993815"/>
            <a:chExt cx="2479074" cy="1937170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72433B9B-90E6-4FB2-83AB-F589408BECCB}"/>
                </a:ext>
              </a:extLst>
            </p:cNvPr>
            <p:cNvSpPr/>
            <p:nvPr/>
          </p:nvSpPr>
          <p:spPr>
            <a:xfrm>
              <a:off x="1920855" y="2993815"/>
              <a:ext cx="1794913" cy="360000"/>
            </a:xfrm>
            <a:prstGeom prst="rect">
              <a:avLst/>
            </a:prstGeom>
            <a:solidFill>
              <a:srgbClr val="5A497D"/>
            </a:solidFill>
            <a:ln>
              <a:noFill/>
            </a:ln>
            <a:effectLst>
              <a:outerShdw blurRad="292100" dist="38100" algn="l" rotWithShape="0">
                <a:srgbClr val="5A497D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남성</a:t>
              </a:r>
              <a:r>
                <a:rPr lang="en-US" altLang="ko-KR" sz="1400" b="1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b="1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 상품</a:t>
              </a:r>
            </a:p>
          </p:txBody>
        </p:sp>
        <p:graphicFrame>
          <p:nvGraphicFramePr>
            <p:cNvPr id="28" name="개체 27">
              <a:extLst>
                <a:ext uri="{FF2B5EF4-FFF2-40B4-BE49-F238E27FC236}">
                  <a16:creationId xmlns="" xmlns:a16="http://schemas.microsoft.com/office/drawing/2014/main" id="{4961C0C6-5152-4E1D-88D9-E9FF71FDD9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187408"/>
                </p:ext>
              </p:extLst>
            </p:nvPr>
          </p:nvGraphicFramePr>
          <p:xfrm>
            <a:off x="1578774" y="3429696"/>
            <a:ext cx="2479074" cy="1501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4" name="비트맵 이미지" r:id="rId4" imgW="3638520" imgH="2203560" progId="Paint.Picture">
                    <p:embed/>
                  </p:oleObj>
                </mc:Choice>
                <mc:Fallback>
                  <p:oleObj name="비트맵 이미지" r:id="rId4" imgW="3638520" imgH="220356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78774" y="3429696"/>
                          <a:ext cx="2479074" cy="150128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그룹 17"/>
          <p:cNvGrpSpPr/>
          <p:nvPr/>
        </p:nvGrpSpPr>
        <p:grpSpPr>
          <a:xfrm>
            <a:off x="1521228" y="4193965"/>
            <a:ext cx="4732153" cy="2184251"/>
            <a:chOff x="2049215" y="1672274"/>
            <a:chExt cx="4732153" cy="2184251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1F1205D9-9B5D-4ABA-B330-AD1E636FEED6}"/>
                </a:ext>
              </a:extLst>
            </p:cNvPr>
            <p:cNvSpPr/>
            <p:nvPr/>
          </p:nvSpPr>
          <p:spPr>
            <a:xfrm>
              <a:off x="3144091" y="1672274"/>
              <a:ext cx="1794913" cy="360000"/>
            </a:xfrm>
            <a:prstGeom prst="rect">
              <a:avLst/>
            </a:prstGeom>
            <a:solidFill>
              <a:srgbClr val="5A497D"/>
            </a:solidFill>
            <a:ln>
              <a:noFill/>
            </a:ln>
            <a:effectLst>
              <a:outerShdw blurRad="292100" dist="38100" algn="l" rotWithShape="0">
                <a:srgbClr val="5A497D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평균 방송분</a:t>
              </a:r>
              <a:endPara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9215" y="2147299"/>
              <a:ext cx="3469303" cy="775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/>
            <a:srcRect b="26781"/>
            <a:stretch/>
          </p:blipFill>
          <p:spPr>
            <a:xfrm>
              <a:off x="2049215" y="3014458"/>
              <a:ext cx="3858286" cy="763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5537071" y="2380579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9478" y="2646611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915094" y="3279360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907501" y="3533360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81535"/>
              </p:ext>
            </p:extLst>
          </p:nvPr>
        </p:nvGraphicFramePr>
        <p:xfrm>
          <a:off x="6997944" y="2060360"/>
          <a:ext cx="3467306" cy="1214970"/>
        </p:xfrm>
        <a:graphic>
          <a:graphicData uri="http://schemas.openxmlformats.org/drawingml/2006/table">
            <a:tbl>
              <a:tblPr firstRow="1" bandRow="1">
                <a:solidFill>
                  <a:srgbClr val="CC66FF">
                    <a:alpha val="1961"/>
                  </a:srgbClr>
                </a:solidFill>
                <a:tableStyleId>{22838BEF-8BB2-4498-84A7-C5851F593DF1}</a:tableStyleId>
              </a:tblPr>
              <a:tblGrid>
                <a:gridCol w="1733653"/>
                <a:gridCol w="1733653"/>
              </a:tblGrid>
              <a:tr h="199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농수축</a:t>
                      </a:r>
                      <a:endParaRPr lang="ko-KR" altLang="en-US" sz="13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1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가전제품</a:t>
                      </a:r>
                      <a:endParaRPr lang="ko-KR" altLang="en-US" sz="13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1EF"/>
                    </a:solidFill>
                  </a:tcPr>
                </a:tc>
              </a:tr>
              <a:tr h="925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쌀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과일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김치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당류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어류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건어류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육류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음료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장류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조미료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주전부리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채소</a:t>
                      </a:r>
                      <a:endParaRPr lang="ko-KR" altLang="en-US" sz="13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1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세탁기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노트북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냉장고</a:t>
                      </a:r>
                      <a:r>
                        <a:rPr lang="en-US" altLang="ko-KR" sz="130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TV,</a:t>
                      </a:r>
                      <a:r>
                        <a:rPr lang="en-US" altLang="ko-KR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건조기</a:t>
                      </a:r>
                      <a:r>
                        <a:rPr lang="en-US" altLang="ko-KR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미니건조기</a:t>
                      </a:r>
                      <a:r>
                        <a:rPr lang="en-US" altLang="ko-KR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공기청정기</a:t>
                      </a:r>
                      <a:r>
                        <a:rPr lang="en-US" altLang="ko-KR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무선청소기</a:t>
                      </a:r>
                      <a:r>
                        <a:rPr lang="en-US" altLang="ko-KR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에어컨</a:t>
                      </a:r>
                      <a:r>
                        <a:rPr lang="en-US" altLang="ko-KR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baseline="0" dirty="0" smtClean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의류관리기</a:t>
                      </a:r>
                      <a:endParaRPr lang="ko-KR" altLang="en-US" sz="13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1EF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1504BE7C-B35A-4CAA-98D7-4F84E586A85B}"/>
              </a:ext>
            </a:extLst>
          </p:cNvPr>
          <p:cNvSpPr/>
          <p:nvPr/>
        </p:nvSpPr>
        <p:spPr>
          <a:xfrm>
            <a:off x="8059778" y="4193965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연속 마더코드 개수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37E6C443-114E-4E44-90F1-C6D8FCD51ED6}"/>
              </a:ext>
            </a:extLst>
          </p:cNvPr>
          <p:cNvSpPr/>
          <p:nvPr/>
        </p:nvSpPr>
        <p:spPr>
          <a:xfrm>
            <a:off x="7779097" y="4747800"/>
            <a:ext cx="288718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같은 마더코드의 상품이 연속으로 방송되는 횟수</a:t>
            </a:r>
            <a:endParaRPr lang="en-US" altLang="ko-KR" sz="15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시간에 따른 취급액의 변화</a:t>
            </a:r>
            <a:endParaRPr lang="ko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52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664</Words>
  <Application>Microsoft Office PowerPoint</Application>
  <PresentationFormat>와이드스크린</PresentationFormat>
  <Paragraphs>222</Paragraphs>
  <Slides>27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KoPubWorld돋움체 Bold</vt:lpstr>
      <vt:lpstr>KoPubWorld돋움체 Light</vt:lpstr>
      <vt:lpstr>맑은 고딕</vt:lpstr>
      <vt:lpstr>Arial</vt:lpstr>
      <vt:lpstr>Cambria Math</vt:lpstr>
      <vt:lpstr>Wingdings</vt:lpstr>
      <vt:lpstr>7_Office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Shin Yejin</cp:lastModifiedBy>
  <cp:revision>78</cp:revision>
  <dcterms:created xsi:type="dcterms:W3CDTF">2020-04-10T03:04:49Z</dcterms:created>
  <dcterms:modified xsi:type="dcterms:W3CDTF">2020-08-22T05:31:42Z</dcterms:modified>
</cp:coreProperties>
</file>